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5" r:id="rId1"/>
  </p:sldMasterIdLst>
  <p:notesMasterIdLst>
    <p:notesMasterId r:id="rId17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9933FF"/>
    <a:srgbClr val="008000"/>
    <a:srgbClr val="990099"/>
    <a:srgbClr val="CC00FF"/>
    <a:srgbClr val="3333FF"/>
    <a:srgbClr val="A50021"/>
    <a:srgbClr val="FF6600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46" autoAdjust="0"/>
  </p:normalViewPr>
  <p:slideViewPr>
    <p:cSldViewPr snapToGrid="0">
      <p:cViewPr>
        <p:scale>
          <a:sx n="76" d="100"/>
          <a:sy n="76" d="100"/>
        </p:scale>
        <p:origin x="-4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B3B8A-5111-4A64-B05B-C63AD6EE1C12}" type="datetimeFigureOut">
              <a:rPr lang="en-IN" smtClean="0"/>
              <a:t>11-11-2015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2BFE-78BD-4803-9FBE-88402E09D7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70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scientific writing, </a:t>
            </a:r>
            <a:r>
              <a:rPr lang="en-I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IMRaD</a:t>
            </a:r>
            <a:r>
              <a:rPr lang="en-I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(/ˈ</a:t>
            </a:r>
            <a:r>
              <a:rPr lang="en-I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ɪmræd</a:t>
            </a:r>
            <a:r>
              <a:rPr lang="en-I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/) (Introduction, Methods, Results, and Discussion) refers to a common organization structure. </a:t>
            </a:r>
            <a:r>
              <a:rPr lang="en-I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IMRAD</a:t>
            </a:r>
            <a:r>
              <a:rPr lang="en-I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most prominent norm for the structure of a scientific journal article of the original research type.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42BFE-78BD-4803-9FBE-88402E09D77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277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05D2-B6CE-4C81-B56D-FB3792AC8DE8}" type="datetime1">
              <a:rPr lang="en-IN" smtClean="0"/>
              <a:t>11-11-2015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486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A688-A933-418A-B18A-B5B3554E9989}" type="datetime1">
              <a:rPr lang="en-IN" smtClean="0"/>
              <a:t>11-11-2015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154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0DB7-9596-4749-B719-F01CF61DA765}" type="datetime1">
              <a:rPr lang="en-IN" smtClean="0"/>
              <a:t>11-11-2015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585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5901-1A5D-47AC-8F89-0DA8BAED9E8B}" type="datetime1">
              <a:rPr lang="en-IN" smtClean="0"/>
              <a:t>11-11-2015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75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C4C6B3F-B944-4621-9C69-5FEAD9A32C49}" type="datetime1">
              <a:rPr lang="en-IN" smtClean="0"/>
              <a:t>11-11-2015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176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66C9-67E3-4384-9384-54233CF8EE68}" type="datetime1">
              <a:rPr lang="en-IN" smtClean="0"/>
              <a:t>11-11-2015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49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E8E1-0891-4C3B-8CB7-E1E2E4B1DC20}" type="datetime1">
              <a:rPr lang="en-IN" smtClean="0"/>
              <a:t>11-11-2015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03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97E4-6F89-4912-9F59-FAD36A900FD6}" type="datetime1">
              <a:rPr lang="en-IN" smtClean="0"/>
              <a:t>11-11-2015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61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DC21-D25F-4E89-A3CB-C61F32846183}" type="datetime1">
              <a:rPr lang="en-IN" smtClean="0"/>
              <a:t>11-11-2015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32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1BDC-FE7A-46F6-8893-AF117B88C44F}" type="datetime1">
              <a:rPr lang="en-IN" smtClean="0"/>
              <a:t>11-11-2015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928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828-ED44-46B5-9860-4B54CE06F5DC}" type="datetime1">
              <a:rPr lang="en-IN" smtClean="0"/>
              <a:t>11-11-2015</a:t>
            </a:fld>
            <a:endParaRPr lang="en-I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22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EEF0B68-D82E-4762-8630-7157CA35D255}" type="datetime1">
              <a:rPr lang="en-IN" smtClean="0"/>
              <a:t>11-11-2015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EB4C2FC-28B4-4ED5-AA31-006571EDE9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343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direct.com/science/article/pii/S0926860X1400004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87DD7-8F86-4A6C-A8D6-3C078C2B3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9480" y="1659989"/>
            <a:ext cx="9966960" cy="17514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IN" sz="6000" dirty="0" smtClean="0">
                <a:solidFill>
                  <a:srgbClr val="FF6600"/>
                </a:solidFill>
              </a:rPr>
              <a:t>Research article writing</a:t>
            </a:r>
            <a:endParaRPr lang="en-IN" sz="6000" dirty="0">
              <a:solidFill>
                <a:srgbClr val="FF66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2B05D42-A949-471E-9346-A44AE3E1F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5174" y="4698614"/>
            <a:ext cx="4360281" cy="177252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algn="ctr"/>
            <a:r>
              <a:rPr lang="en-IN" sz="2700" b="1" dirty="0" smtClean="0"/>
              <a:t>Mahesh S K</a:t>
            </a:r>
            <a:endParaRPr lang="en-IN" sz="2700" b="1" dirty="0"/>
          </a:p>
          <a:p>
            <a:pPr algn="ctr"/>
            <a:r>
              <a:rPr lang="en-IN" dirty="0"/>
              <a:t>Assistant Professor</a:t>
            </a:r>
          </a:p>
          <a:p>
            <a:pPr algn="ctr"/>
            <a:r>
              <a:rPr lang="en-IN" dirty="0"/>
              <a:t>Dept. of </a:t>
            </a:r>
            <a:r>
              <a:rPr lang="en-IN" dirty="0" smtClean="0"/>
              <a:t>Physics</a:t>
            </a:r>
          </a:p>
          <a:p>
            <a:pPr algn="ctr"/>
            <a:r>
              <a:rPr lang="en-IN" dirty="0" smtClean="0"/>
              <a:t> </a:t>
            </a:r>
            <a:r>
              <a:rPr lang="en-IN" dirty="0"/>
              <a:t>N.S.S. </a:t>
            </a:r>
            <a:r>
              <a:rPr lang="en-IN" dirty="0" err="1" smtClean="0"/>
              <a:t>College,Pandalam</a:t>
            </a:r>
            <a:endParaRPr lang="en-IN" dirty="0" smtClean="0"/>
          </a:p>
          <a:p>
            <a:pPr algn="ctr"/>
            <a:r>
              <a:rPr lang="en-IN" dirty="0" err="1" smtClean="0"/>
              <a:t>Pathanamthitta</a:t>
            </a:r>
            <a:r>
              <a:rPr lang="en-IN" dirty="0" smtClean="0"/>
              <a:t>, Kerala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86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B9B68-35AB-428F-9623-24A4E089D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729" y="365758"/>
            <a:ext cx="10058400" cy="1983542"/>
          </a:xfrm>
        </p:spPr>
        <p:txBody>
          <a:bodyPr>
            <a:noAutofit/>
          </a:bodyPr>
          <a:lstStyle/>
          <a:p>
            <a:r>
              <a:rPr lang="en-IN" sz="2200" b="1" dirty="0">
                <a:solidFill>
                  <a:srgbClr val="0070C0"/>
                </a:solidFill>
              </a:rPr>
              <a:t>Discussion: </a:t>
            </a:r>
            <a:r>
              <a:rPr lang="en-IN" sz="2200" dirty="0"/>
              <a:t>explain the results and correlate to problems discussed in introduction</a:t>
            </a:r>
          </a:p>
          <a:p>
            <a:pPr lvl="1"/>
            <a:r>
              <a:rPr lang="en-IN" sz="2200" dirty="0"/>
              <a:t>Refer to the main purpose of study</a:t>
            </a:r>
          </a:p>
          <a:p>
            <a:pPr lvl="1"/>
            <a:r>
              <a:rPr lang="en-IN" sz="2200" dirty="0"/>
              <a:t>Explanation of findings</a:t>
            </a:r>
          </a:p>
          <a:p>
            <a:pPr lvl="1"/>
            <a:r>
              <a:rPr lang="en-IN" sz="2200" dirty="0"/>
              <a:t>Limitation of study</a:t>
            </a:r>
          </a:p>
          <a:p>
            <a:pPr lvl="1"/>
            <a:r>
              <a:rPr lang="en-IN" sz="2200" dirty="0"/>
              <a:t>Recommendation on future aspects</a:t>
            </a:r>
          </a:p>
          <a:p>
            <a:endParaRPr lang="en-IN" sz="2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723A42-7E4C-4808-8EB6-A44016C3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10</a:t>
            </a:fld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3724D24-4205-4DA6-806A-54C2B3CC00F6}"/>
              </a:ext>
            </a:extLst>
          </p:cNvPr>
          <p:cNvSpPr/>
          <p:nvPr/>
        </p:nvSpPr>
        <p:spPr>
          <a:xfrm>
            <a:off x="1106660" y="2658796"/>
            <a:ext cx="9655123" cy="1516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b="1" dirty="0">
                <a:solidFill>
                  <a:srgbClr val="0070C0"/>
                </a:solidFill>
              </a:rPr>
              <a:t>Conclusions: </a:t>
            </a:r>
            <a:r>
              <a:rPr lang="en-IN" sz="2200" dirty="0">
                <a:solidFill>
                  <a:prstClr val="black"/>
                </a:solidFill>
              </a:rPr>
              <a:t>summary of the paper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Do not repeat abstract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Show how the work advances from the present knowledge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Provide scientific justification of 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CFBAC3-D236-4532-A4E3-FC423238B621}"/>
              </a:ext>
            </a:extLst>
          </p:cNvPr>
          <p:cNvSpPr/>
          <p:nvPr/>
        </p:nvSpPr>
        <p:spPr>
          <a:xfrm>
            <a:off x="1120729" y="4433481"/>
            <a:ext cx="6096000" cy="18979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b="1" dirty="0">
                <a:solidFill>
                  <a:srgbClr val="0070C0"/>
                </a:solidFill>
              </a:rPr>
              <a:t>Acknowledgments: 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Feel free to acknowledge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Funding agency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Outsourced work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Valuable inputs</a:t>
            </a:r>
          </a:p>
        </p:txBody>
      </p:sp>
    </p:spTree>
    <p:extLst>
      <p:ext uri="{BB962C8B-B14F-4D97-AF65-F5344CB8AC3E}">
        <p14:creationId xmlns:p14="http://schemas.microsoft.com/office/powerpoint/2010/main" val="220148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4F38F7-A6C2-4DFF-AFB1-CEB717B08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20" y="785206"/>
            <a:ext cx="10881360" cy="2729133"/>
          </a:xfrm>
        </p:spPr>
        <p:txBody>
          <a:bodyPr>
            <a:noAutofit/>
          </a:bodyPr>
          <a:lstStyle/>
          <a:p>
            <a:r>
              <a:rPr lang="en-IN" sz="2200" b="1" dirty="0">
                <a:solidFill>
                  <a:srgbClr val="3333CC"/>
                </a:solidFill>
              </a:rPr>
              <a:t>References:</a:t>
            </a:r>
            <a:r>
              <a:rPr lang="en-IN" sz="2200" b="1" dirty="0"/>
              <a:t> </a:t>
            </a:r>
            <a:r>
              <a:rPr lang="en-IN" sz="2200" dirty="0"/>
              <a:t>all the works that has been cited in manuscript</a:t>
            </a:r>
          </a:p>
          <a:p>
            <a:pPr lvl="1"/>
            <a:r>
              <a:rPr lang="en-IN" sz="2200" dirty="0"/>
              <a:t>Each journal has its own style</a:t>
            </a:r>
          </a:p>
          <a:p>
            <a:pPr lvl="1"/>
            <a:r>
              <a:rPr lang="en-IN" sz="2200" dirty="0"/>
              <a:t>Two types</a:t>
            </a:r>
          </a:p>
          <a:p>
            <a:pPr lvl="3"/>
            <a:r>
              <a:rPr lang="en-IN" sz="2200" dirty="0">
                <a:solidFill>
                  <a:srgbClr val="FF0000"/>
                </a:solidFill>
              </a:rPr>
              <a:t>Citation-sequence</a:t>
            </a:r>
            <a:r>
              <a:rPr lang="en-IN" sz="2200" dirty="0"/>
              <a:t>: reference are listed in sequence in which they first appear in text.</a:t>
            </a:r>
          </a:p>
          <a:p>
            <a:pPr marL="822960" lvl="3" indent="0">
              <a:buNone/>
            </a:pPr>
            <a:r>
              <a:rPr lang="en-IN" sz="2200" dirty="0" err="1"/>
              <a:t>Eg</a:t>
            </a:r>
            <a:r>
              <a:rPr lang="en-IN" sz="2200" dirty="0"/>
              <a:t>: A work by </a:t>
            </a:r>
            <a:r>
              <a:rPr lang="en-IN" sz="2200" dirty="0" err="1"/>
              <a:t>Lazer</a:t>
            </a:r>
            <a:r>
              <a:rPr lang="en-IN" sz="2200" dirty="0"/>
              <a:t> is number 32 </a:t>
            </a:r>
            <a:r>
              <a:rPr lang="en-IN" sz="2200" dirty="0" smtClean="0"/>
              <a:t>in </a:t>
            </a:r>
            <a:r>
              <a:rPr lang="en-IN" sz="2200" dirty="0"/>
              <a:t>text will have reference at 32</a:t>
            </a:r>
          </a:p>
          <a:p>
            <a:pPr lvl="3"/>
            <a:r>
              <a:rPr lang="en-IN" sz="2200" dirty="0">
                <a:solidFill>
                  <a:srgbClr val="FF0000"/>
                </a:solidFill>
              </a:rPr>
              <a:t>Name-year</a:t>
            </a:r>
            <a:r>
              <a:rPr lang="en-IN" sz="2200" dirty="0"/>
              <a:t>: text reference consist of surname of the first author followed by year of publication.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EA433F6-9E8F-41C8-9D4E-69CD856B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11</a:t>
            </a:fld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66BEC44-47B5-4128-96EB-ABF52C877115}"/>
              </a:ext>
            </a:extLst>
          </p:cNvPr>
          <p:cNvSpPr/>
          <p:nvPr/>
        </p:nvSpPr>
        <p:spPr>
          <a:xfrm>
            <a:off x="620620" y="3500484"/>
            <a:ext cx="11261188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b="1" dirty="0">
                <a:solidFill>
                  <a:srgbClr val="3333CC"/>
                </a:solidFill>
              </a:rPr>
              <a:t>References: 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Give complete author list: no </a:t>
            </a:r>
            <a:r>
              <a:rPr lang="en-IN" sz="2200" i="1" dirty="0">
                <a:solidFill>
                  <a:prstClr val="black"/>
                </a:solidFill>
              </a:rPr>
              <a:t>et al</a:t>
            </a:r>
            <a:r>
              <a:rPr lang="en-IN" sz="2200" dirty="0">
                <a:solidFill>
                  <a:prstClr val="black"/>
                </a:solidFill>
              </a:rPr>
              <a:t> in reference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Some common styles of references:</a:t>
            </a:r>
          </a:p>
          <a:p>
            <a:pPr marL="1005840" lvl="3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Author name, Journal name, volume, year, page no.</a:t>
            </a:r>
          </a:p>
          <a:p>
            <a:pPr marL="1005840" lvl="3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Author name, title, Journal name, volume, year, page no.</a:t>
            </a:r>
          </a:p>
          <a:p>
            <a:pPr marL="1005840" lvl="3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Author name, year, journal name, volume, page no.</a:t>
            </a:r>
          </a:p>
          <a:p>
            <a:pPr marL="1005840" lvl="3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Author name, title of the book, year, Publisher, page no.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Abbreviate journal name as per standard: </a:t>
            </a:r>
            <a:r>
              <a:rPr lang="en-IN" sz="2200" dirty="0" err="1">
                <a:solidFill>
                  <a:prstClr val="black"/>
                </a:solidFill>
              </a:rPr>
              <a:t>eg</a:t>
            </a:r>
            <a:r>
              <a:rPr lang="en-IN" sz="2200" dirty="0">
                <a:solidFill>
                  <a:prstClr val="black"/>
                </a:solidFill>
              </a:rPr>
              <a:t>: Journal of Catalysis as</a:t>
            </a:r>
            <a:r>
              <a:rPr lang="en-IN" sz="2200" dirty="0">
                <a:solidFill>
                  <a:srgbClr val="008000"/>
                </a:solidFill>
              </a:rPr>
              <a:t> J. </a:t>
            </a:r>
            <a:r>
              <a:rPr lang="en-IN" sz="2200" dirty="0" err="1">
                <a:solidFill>
                  <a:srgbClr val="008000"/>
                </a:solidFill>
              </a:rPr>
              <a:t>Catal</a:t>
            </a:r>
            <a:r>
              <a:rPr lang="en-IN" sz="2200" dirty="0">
                <a:solidFill>
                  <a:srgbClr val="008000"/>
                </a:solidFill>
              </a:rPr>
              <a:t>. </a:t>
            </a:r>
            <a:r>
              <a:rPr lang="en-IN" sz="2200" dirty="0">
                <a:solidFill>
                  <a:prstClr val="black"/>
                </a:solidFill>
              </a:rPr>
              <a:t>and not </a:t>
            </a:r>
            <a:r>
              <a:rPr lang="en-IN" sz="2200" dirty="0">
                <a:solidFill>
                  <a:srgbClr val="990099"/>
                </a:solidFill>
              </a:rPr>
              <a:t>Jour. Cat</a:t>
            </a:r>
            <a:r>
              <a:rPr lang="en-IN" sz="2200" dirty="0">
                <a:solidFill>
                  <a:srgbClr val="9933FF"/>
                </a:solidFill>
              </a:rPr>
              <a:t>.</a:t>
            </a:r>
            <a:r>
              <a:rPr lang="en-IN" sz="2200" dirty="0">
                <a:solidFill>
                  <a:prstClr val="black"/>
                </a:solidFill>
              </a:rPr>
              <a:t>, </a:t>
            </a:r>
            <a:r>
              <a:rPr lang="en-IN" sz="2200" dirty="0">
                <a:solidFill>
                  <a:srgbClr val="FF0000"/>
                </a:solidFill>
              </a:rPr>
              <a:t>J. </a:t>
            </a:r>
            <a:r>
              <a:rPr lang="en-IN" sz="2200" dirty="0" err="1">
                <a:solidFill>
                  <a:srgbClr val="FF0000"/>
                </a:solidFill>
              </a:rPr>
              <a:t>Cataly</a:t>
            </a:r>
            <a:r>
              <a:rPr lang="en-IN" sz="2200" dirty="0">
                <a:solidFill>
                  <a:srgbClr val="FF0000"/>
                </a:solidFill>
              </a:rPr>
              <a:t>. </a:t>
            </a:r>
            <a:r>
              <a:rPr lang="en-IN" sz="2200" dirty="0">
                <a:solidFill>
                  <a:prstClr val="black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65752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C241F2-C330-4C14-894C-9BD5AAB53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86267"/>
            <a:ext cx="10058400" cy="5106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500" dirty="0"/>
              <a:t>Key parts a reader may be interested</a:t>
            </a:r>
          </a:p>
          <a:p>
            <a:pPr marL="0" indent="0">
              <a:buNone/>
            </a:pPr>
            <a:r>
              <a:rPr lang="en-IN" sz="2200" dirty="0"/>
              <a:t>Many journals provide</a:t>
            </a:r>
          </a:p>
          <a:p>
            <a:r>
              <a:rPr lang="en-IN" sz="2200" dirty="0">
                <a:solidFill>
                  <a:srgbClr val="FF0000"/>
                </a:solidFill>
              </a:rPr>
              <a:t>Graphical abstract: </a:t>
            </a:r>
            <a:r>
              <a:rPr lang="en-IN" sz="2200" dirty="0"/>
              <a:t>many journals ask for a graphical abstract</a:t>
            </a:r>
          </a:p>
          <a:p>
            <a:pPr lvl="1"/>
            <a:r>
              <a:rPr lang="en-IN" sz="2200" dirty="0"/>
              <a:t>Figure with 4-5 bullet points</a:t>
            </a:r>
          </a:p>
          <a:p>
            <a:pPr lvl="1"/>
            <a:r>
              <a:rPr lang="en-IN" sz="2200" dirty="0"/>
              <a:t>Should specify the theme and key findings of the work</a:t>
            </a:r>
          </a:p>
          <a:p>
            <a:r>
              <a:rPr lang="en-IN" sz="2200" dirty="0">
                <a:solidFill>
                  <a:srgbClr val="FF0000"/>
                </a:solidFill>
              </a:rPr>
              <a:t>Highlights: </a:t>
            </a:r>
            <a:r>
              <a:rPr lang="en-IN" sz="2200" dirty="0"/>
              <a:t>3-4 bullet points describing the work</a:t>
            </a:r>
            <a:endParaRPr lang="en-IN" sz="2200" dirty="0">
              <a:solidFill>
                <a:srgbClr val="FF0000"/>
              </a:solidFill>
            </a:endParaRPr>
          </a:p>
          <a:p>
            <a:r>
              <a:rPr lang="en-IN" sz="2200" dirty="0">
                <a:solidFill>
                  <a:srgbClr val="FF0000"/>
                </a:solidFill>
              </a:rPr>
              <a:t>Micro presentation:</a:t>
            </a:r>
            <a:r>
              <a:rPr lang="en-IN" sz="2200" dirty="0"/>
              <a:t> presentation in 2 minutes</a:t>
            </a:r>
          </a:p>
          <a:p>
            <a:pPr lvl="1"/>
            <a:r>
              <a:rPr lang="en-IN" sz="2200" dirty="0"/>
              <a:t>PowerPoint with audio describing the work</a:t>
            </a:r>
          </a:p>
          <a:p>
            <a:pPr marL="274320" lvl="1" indent="0">
              <a:buNone/>
            </a:pPr>
            <a:endParaRPr lang="en-IN" sz="2200" dirty="0">
              <a:solidFill>
                <a:srgbClr val="3333CC"/>
              </a:solidFill>
              <a:hlinkClick r:id="rId2"/>
            </a:endParaRPr>
          </a:p>
          <a:p>
            <a:pPr marL="274320" lvl="1" indent="0">
              <a:buNone/>
            </a:pPr>
            <a:endParaRPr lang="en-IN" sz="2200" dirty="0">
              <a:solidFill>
                <a:srgbClr val="3333CC"/>
              </a:solidFill>
              <a:hlinkClick r:id="rId2"/>
            </a:endParaRPr>
          </a:p>
          <a:p>
            <a:pPr marL="274320" lvl="1" indent="0">
              <a:buNone/>
            </a:pPr>
            <a:endParaRPr lang="en-IN" sz="2200" dirty="0">
              <a:solidFill>
                <a:srgbClr val="3333CC"/>
              </a:solidFill>
              <a:hlinkClick r:id="rId2"/>
            </a:endParaRPr>
          </a:p>
          <a:p>
            <a:pPr marL="274320" lvl="1" indent="0">
              <a:buNone/>
            </a:pPr>
            <a:r>
              <a:rPr lang="en-IN" sz="2200" dirty="0">
                <a:solidFill>
                  <a:srgbClr val="3333CC"/>
                </a:solidFill>
                <a:hlinkClick r:id="rId2"/>
              </a:rPr>
              <a:t>http://www.sciencedirect.com/science/article/pii/S0926860X14000040</a:t>
            </a:r>
            <a:endParaRPr lang="en-IN" sz="2200" dirty="0">
              <a:solidFill>
                <a:srgbClr val="3333CC"/>
              </a:solidFill>
            </a:endParaRP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B8994F-6CE9-4C68-B03B-9C323B23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318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4ADDE0C-0DAB-44A9-8D99-89997DE0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13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C2D123-45B9-4E6D-A1B9-CBDAB7FC4EBA}"/>
              </a:ext>
            </a:extLst>
          </p:cNvPr>
          <p:cNvSpPr/>
          <p:nvPr/>
        </p:nvSpPr>
        <p:spPr>
          <a:xfrm>
            <a:off x="970666" y="69721"/>
            <a:ext cx="10340462" cy="341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IN" sz="3000" b="1" dirty="0">
                <a:solidFill>
                  <a:prstClr val="black"/>
                </a:solidFill>
              </a:rPr>
              <a:t>Publishing an article</a:t>
            </a: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Choose a journal</a:t>
            </a: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Prepare manuscript as per guidelines : Use if a template is available or </a:t>
            </a:r>
            <a:r>
              <a:rPr lang="en-IN" sz="2200" dirty="0" err="1">
                <a:solidFill>
                  <a:srgbClr val="3333FF"/>
                </a:solidFill>
              </a:rPr>
              <a:t>LaTex</a:t>
            </a:r>
            <a:r>
              <a:rPr lang="en-IN" sz="2200" dirty="0">
                <a:solidFill>
                  <a:prstClr val="black"/>
                </a:solidFill>
              </a:rPr>
              <a:t>, </a:t>
            </a:r>
            <a:r>
              <a:rPr lang="en-IN" sz="2200" dirty="0">
                <a:solidFill>
                  <a:srgbClr val="00B050"/>
                </a:solidFill>
              </a:rPr>
              <a:t>MS Word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Get grammatically corrected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check for </a:t>
            </a:r>
            <a:r>
              <a:rPr lang="en-IN" sz="2200" dirty="0">
                <a:solidFill>
                  <a:srgbClr val="FF0000"/>
                </a:solidFill>
              </a:rPr>
              <a:t>plagiarism </a:t>
            </a:r>
            <a:r>
              <a:rPr lang="en-IN" sz="2200" dirty="0">
                <a:solidFill>
                  <a:prstClr val="black"/>
                </a:solidFill>
              </a:rPr>
              <a:t>- </a:t>
            </a:r>
            <a:r>
              <a:rPr lang="en-IN" sz="2200" dirty="0" err="1">
                <a:solidFill>
                  <a:srgbClr val="00B050"/>
                </a:solidFill>
              </a:rPr>
              <a:t>Turnitin</a:t>
            </a:r>
            <a:endParaRPr lang="en-IN" sz="2200" dirty="0">
              <a:solidFill>
                <a:srgbClr val="00B050"/>
              </a:solidFill>
            </a:endParaRP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Cover letter explaining the importance of the work and conflict of interest</a:t>
            </a: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List of reviewers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C2F9CCD-7825-4AB6-895F-F7882E84404D}"/>
              </a:ext>
            </a:extLst>
          </p:cNvPr>
          <p:cNvSpPr/>
          <p:nvPr/>
        </p:nvSpPr>
        <p:spPr>
          <a:xfrm>
            <a:off x="1134793" y="4158643"/>
            <a:ext cx="9430043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IN" sz="2200" b="1" dirty="0">
                <a:solidFill>
                  <a:prstClr val="black"/>
                </a:solidFill>
              </a:rPr>
              <a:t>Revision of </a:t>
            </a:r>
            <a:r>
              <a:rPr lang="en-IN" sz="2200" b="1" dirty="0" err="1">
                <a:solidFill>
                  <a:prstClr val="black"/>
                </a:solidFill>
              </a:rPr>
              <a:t>manuscipt</a:t>
            </a:r>
            <a:endParaRPr lang="en-IN" sz="2200" b="1" dirty="0">
              <a:solidFill>
                <a:prstClr val="black"/>
              </a:solidFill>
            </a:endParaRP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Thoroughly go through the reviewer comments</a:t>
            </a: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Write a rebuttal</a:t>
            </a: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Cover letter for revision</a:t>
            </a: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srgbClr val="002060"/>
                </a:solidFill>
              </a:rPr>
              <a:t>Acceptance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3001E1F-DCF1-473B-91AF-7F170261DB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" t="16895" r="10822"/>
          <a:stretch/>
        </p:blipFill>
        <p:spPr>
          <a:xfrm>
            <a:off x="7812581" y="2943785"/>
            <a:ext cx="4318782" cy="327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06CF0-6ED0-486E-8AD6-FF1E13DB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852335-9052-4BE0-8EF4-4B89390EF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1325177"/>
          </a:xfrm>
        </p:spPr>
        <p:txBody>
          <a:bodyPr>
            <a:normAutofit/>
          </a:bodyPr>
          <a:lstStyle/>
          <a:p>
            <a:r>
              <a:rPr lang="en-IN" sz="2200" dirty="0"/>
              <a:t>A well organized writing increases probability of acceptance of manuscript</a:t>
            </a:r>
          </a:p>
          <a:p>
            <a:r>
              <a:rPr lang="en-IN" sz="2200" dirty="0"/>
              <a:t>Always stick on to the guidelines of journals</a:t>
            </a:r>
          </a:p>
          <a:p>
            <a:r>
              <a:rPr lang="en-IN" sz="2200" dirty="0"/>
              <a:t>Answer reviewers comments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7461155-273C-4721-BD1E-EB114E00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14</a:t>
            </a:fld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71AEEF4-8C03-4D63-8CC6-F63BE68B27FE}"/>
              </a:ext>
            </a:extLst>
          </p:cNvPr>
          <p:cNvSpPr txBox="1"/>
          <p:nvPr/>
        </p:nvSpPr>
        <p:spPr>
          <a:xfrm>
            <a:off x="492373" y="4754880"/>
            <a:ext cx="11332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Bibliography</a:t>
            </a:r>
          </a:p>
          <a:p>
            <a:pPr marL="342900" indent="-342900">
              <a:buAutoNum type="arabicPeriod"/>
            </a:pPr>
            <a:r>
              <a:rPr lang="en-IN" dirty="0"/>
              <a:t>Writing Scientific Research Articles: Strategy and Steps, M. Cargill, P. O’Connor, 2009, Wiley-Blackwell.</a:t>
            </a:r>
          </a:p>
          <a:p>
            <a:pPr marL="342900" indent="-342900">
              <a:buAutoNum type="arabicPeriod"/>
            </a:pPr>
            <a:r>
              <a:rPr lang="en-IN" dirty="0"/>
              <a:t>R. J. </a:t>
            </a:r>
            <a:r>
              <a:rPr lang="en-IN" dirty="0" err="1"/>
              <a:t>Hoogenboom</a:t>
            </a:r>
            <a:r>
              <a:rPr lang="en-IN" dirty="0"/>
              <a:t>, R. . </a:t>
            </a:r>
            <a:r>
              <a:rPr lang="en-IN" dirty="0" err="1"/>
              <a:t>Manske</a:t>
            </a:r>
            <a:r>
              <a:rPr lang="en-IN" dirty="0"/>
              <a:t>, Int. J. Sports Phys. Therapy, 7 (2012), 512-517.</a:t>
            </a:r>
          </a:p>
          <a:p>
            <a:pPr marL="342900" indent="-342900">
              <a:buAutoNum type="arabicPeriod"/>
            </a:pPr>
            <a:r>
              <a:rPr lang="en-IN" dirty="0"/>
              <a:t>https://www.elsevier.com/connect/11-steps-to-structuring-a-science-paper-editors-will-take-seriously</a:t>
            </a:r>
          </a:p>
        </p:txBody>
      </p:sp>
    </p:spTree>
    <p:extLst>
      <p:ext uri="{BB962C8B-B14F-4D97-AF65-F5344CB8AC3E}">
        <p14:creationId xmlns:p14="http://schemas.microsoft.com/office/powerpoint/2010/main" val="34427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DAE7CD-5D8C-4FAB-A137-AE1DDFF9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15</a:t>
            </a:fld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A56D851-4034-47D8-91E4-9E0BDD6E83B8}"/>
              </a:ext>
            </a:extLst>
          </p:cNvPr>
          <p:cNvSpPr/>
          <p:nvPr/>
        </p:nvSpPr>
        <p:spPr>
          <a:xfrm>
            <a:off x="1434906" y="1138536"/>
            <a:ext cx="987622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 </a:t>
            </a:r>
          </a:p>
          <a:p>
            <a:pPr algn="ctr"/>
            <a:r>
              <a:rPr lang="en-US" sz="5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&amp; Keep publishing</a:t>
            </a:r>
          </a:p>
        </p:txBody>
      </p:sp>
    </p:spTree>
    <p:extLst>
      <p:ext uri="{BB962C8B-B14F-4D97-AF65-F5344CB8AC3E}">
        <p14:creationId xmlns:p14="http://schemas.microsoft.com/office/powerpoint/2010/main" val="40569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A903BE-FA21-4723-9CF1-80BFD5A2B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OUTLINE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0B4173-58A5-4966-A436-130733742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93390"/>
            <a:ext cx="10058400" cy="4050792"/>
          </a:xfrm>
        </p:spPr>
        <p:txBody>
          <a:bodyPr>
            <a:normAutofit/>
          </a:bodyPr>
          <a:lstStyle/>
          <a:p>
            <a:r>
              <a:rPr lang="en-IN" sz="3000" dirty="0"/>
              <a:t>Why to publish and what are the difficulties?</a:t>
            </a:r>
          </a:p>
          <a:p>
            <a:r>
              <a:rPr lang="en-IN" sz="3000" dirty="0"/>
              <a:t>Which type of article I choose?</a:t>
            </a:r>
          </a:p>
          <a:p>
            <a:r>
              <a:rPr lang="en-IN" sz="3000" dirty="0"/>
              <a:t>Which journal?</a:t>
            </a:r>
          </a:p>
          <a:p>
            <a:r>
              <a:rPr lang="en-IN" sz="3000" dirty="0"/>
              <a:t>Objectives</a:t>
            </a:r>
          </a:p>
          <a:p>
            <a:r>
              <a:rPr lang="en-IN" sz="3000" dirty="0"/>
              <a:t>Writing a manuscript</a:t>
            </a:r>
          </a:p>
          <a:p>
            <a:r>
              <a:rPr lang="en-IN" sz="3000" dirty="0"/>
              <a:t>Publication in journals</a:t>
            </a:r>
          </a:p>
          <a:p>
            <a:r>
              <a:rPr lang="en-IN" sz="3000" dirty="0"/>
              <a:t>Conclusions</a:t>
            </a:r>
          </a:p>
          <a:p>
            <a:endParaRPr lang="en-IN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5A236D-04DE-465F-AA33-980B6C3B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97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286A341-3315-4095-8AAD-DD22227152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9" t="16974" r="16427" b="25863"/>
          <a:stretch/>
        </p:blipFill>
        <p:spPr>
          <a:xfrm>
            <a:off x="6684656" y="3995980"/>
            <a:ext cx="4340234" cy="26837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73059-E879-489A-B43F-4A6ADE0FE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publish and what are the difficulties?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F3A8D1-2636-4E54-A7BC-93FFF0C6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500" y="2293034"/>
            <a:ext cx="10538346" cy="1702946"/>
          </a:xfrm>
        </p:spPr>
        <p:txBody>
          <a:bodyPr>
            <a:normAutofit fontScale="92500" lnSpcReduction="10000"/>
          </a:bodyPr>
          <a:lstStyle/>
          <a:p>
            <a:r>
              <a:rPr lang="en-IN" sz="3500" dirty="0">
                <a:solidFill>
                  <a:srgbClr val="0070C0"/>
                </a:solidFill>
              </a:rPr>
              <a:t>Why to publish?</a:t>
            </a:r>
          </a:p>
          <a:p>
            <a:r>
              <a:rPr lang="en-IN" sz="2500" dirty="0"/>
              <a:t>It leaves a record of research and receive due recognition for ideas and results. </a:t>
            </a:r>
            <a:endParaRPr lang="en-IN" sz="2500" dirty="0">
              <a:solidFill>
                <a:srgbClr val="FF0000"/>
              </a:solidFill>
            </a:endParaRPr>
          </a:p>
          <a:p>
            <a:r>
              <a:rPr lang="en-IN" sz="2500" dirty="0"/>
              <a:t>It helps in receiving expert feedback on results and discussion.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479FD80-ED7C-4C0C-A2A1-983AAD9B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3</a:t>
            </a:fld>
            <a:endParaRPr lang="en-IN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62" y="3970158"/>
            <a:ext cx="386129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73059-E879-489A-B43F-4A6ADE0FE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publish and what are the difficulties?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479FD80-ED7C-4C0C-A2A1-983AAD9B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4</a:t>
            </a:fld>
            <a:endParaRPr lang="en-IN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AB5B71C1-AA07-4832-A2F1-7A3C2F955825}"/>
              </a:ext>
            </a:extLst>
          </p:cNvPr>
          <p:cNvSpPr txBox="1">
            <a:spLocks/>
          </p:cNvSpPr>
          <p:nvPr/>
        </p:nvSpPr>
        <p:spPr>
          <a:xfrm>
            <a:off x="1067500" y="2328648"/>
            <a:ext cx="10058400" cy="1223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5000" dirty="0">
                <a:solidFill>
                  <a:srgbClr val="FF0000"/>
                </a:solidFill>
              </a:rPr>
              <a:t>Difficulties</a:t>
            </a:r>
          </a:p>
          <a:p>
            <a:r>
              <a:rPr lang="en-IN" sz="3600" dirty="0"/>
              <a:t>Lesser novelty and scientific interest.</a:t>
            </a:r>
          </a:p>
          <a:p>
            <a:r>
              <a:rPr lang="en-IN" sz="3600" dirty="0"/>
              <a:t>Experiments do not work positive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917" y="3962485"/>
            <a:ext cx="4251200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0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792BFD-90CE-4802-8A2B-69480B73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 of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A3EDC7-F7A7-4BED-BFD9-28A3428CA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/>
          </a:bodyPr>
          <a:lstStyle/>
          <a:p>
            <a:pPr algn="just"/>
            <a:r>
              <a:rPr lang="en-US" sz="2500" b="1" dirty="0">
                <a:solidFill>
                  <a:srgbClr val="FF0000"/>
                </a:solidFill>
              </a:rPr>
              <a:t>Communications:</a:t>
            </a:r>
            <a:r>
              <a:rPr lang="en-US" sz="2500" b="1" dirty="0"/>
              <a:t> </a:t>
            </a:r>
            <a:r>
              <a:rPr lang="en-US" sz="2500" dirty="0"/>
              <a:t>brief reports of data from original research that the authors believe will be interesting to many researcher.</a:t>
            </a:r>
            <a:endParaRPr lang="en-US" sz="2500" b="1" dirty="0"/>
          </a:p>
          <a:p>
            <a:pPr algn="just"/>
            <a:r>
              <a:rPr lang="en-US" sz="2500" b="1" dirty="0">
                <a:solidFill>
                  <a:srgbClr val="FF0000"/>
                </a:solidFill>
              </a:rPr>
              <a:t>Original Research: </a:t>
            </a:r>
            <a:r>
              <a:rPr lang="en-US" sz="2500" dirty="0"/>
              <a:t>publish full reports of data from research.</a:t>
            </a:r>
          </a:p>
          <a:p>
            <a:pPr algn="just"/>
            <a:r>
              <a:rPr lang="en-US" sz="2500" b="1" dirty="0">
                <a:solidFill>
                  <a:srgbClr val="FF0000"/>
                </a:solidFill>
              </a:rPr>
              <a:t>Review Articles:</a:t>
            </a:r>
            <a:r>
              <a:rPr lang="en-US" sz="2500" b="1" dirty="0"/>
              <a:t> </a:t>
            </a:r>
            <a:r>
              <a:rPr lang="en-US" sz="2500" dirty="0"/>
              <a:t>comprehensive summary of research on a certain topic, and a perspective on the state of the field.</a:t>
            </a:r>
          </a:p>
          <a:p>
            <a:pPr algn="just"/>
            <a:r>
              <a:rPr lang="en-US" sz="2500" b="1" dirty="0">
                <a:solidFill>
                  <a:srgbClr val="FF0000"/>
                </a:solidFill>
              </a:rPr>
              <a:t>Methods:</a:t>
            </a:r>
            <a:r>
              <a:rPr lang="en-US" sz="2500" b="1" dirty="0"/>
              <a:t> </a:t>
            </a:r>
            <a:r>
              <a:rPr lang="en-US" sz="2500" dirty="0"/>
              <a:t>present a new experimental method, test or procedure.</a:t>
            </a:r>
            <a:endParaRPr lang="en-IN" sz="25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B9F16F-D899-434C-BB85-C7567439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1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B878D5-8894-4024-9669-C430BF93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Journal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34C669-D2D4-4ECE-B8E0-CAB59BBC7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983970"/>
          </a:xfrm>
        </p:spPr>
        <p:txBody>
          <a:bodyPr>
            <a:noAutofit/>
          </a:bodyPr>
          <a:lstStyle/>
          <a:p>
            <a:r>
              <a:rPr lang="en-IN" sz="2500" dirty="0"/>
              <a:t>Publishes </a:t>
            </a:r>
            <a:r>
              <a:rPr lang="en-IN" sz="2500" dirty="0">
                <a:solidFill>
                  <a:srgbClr val="FF0000"/>
                </a:solidFill>
              </a:rPr>
              <a:t>General science</a:t>
            </a:r>
            <a:r>
              <a:rPr lang="en-IN" sz="2500" dirty="0"/>
              <a:t>: </a:t>
            </a:r>
            <a:r>
              <a:rPr lang="en-IN" sz="2500" dirty="0" err="1"/>
              <a:t>Eg</a:t>
            </a:r>
            <a:r>
              <a:rPr lang="en-IN" sz="2500" dirty="0"/>
              <a:t>. Science, Nature etc.</a:t>
            </a:r>
          </a:p>
          <a:p>
            <a:r>
              <a:rPr lang="en-IN" sz="2500" dirty="0"/>
              <a:t>Publishes </a:t>
            </a:r>
            <a:r>
              <a:rPr lang="en-IN" sz="2500" dirty="0">
                <a:solidFill>
                  <a:srgbClr val="FF0000"/>
                </a:solidFill>
              </a:rPr>
              <a:t>broad subject</a:t>
            </a:r>
            <a:r>
              <a:rPr lang="en-IN" sz="2500" dirty="0"/>
              <a:t>: </a:t>
            </a:r>
            <a:r>
              <a:rPr lang="en-IN" sz="2500" dirty="0" err="1"/>
              <a:t>Eg</a:t>
            </a:r>
            <a:r>
              <a:rPr lang="en-IN" sz="2500" dirty="0"/>
              <a:t>. Chemistry an </a:t>
            </a:r>
            <a:r>
              <a:rPr lang="en-IN" sz="2500" dirty="0" err="1"/>
              <a:t>An</a:t>
            </a:r>
            <a:r>
              <a:rPr lang="en-IN" sz="2500" dirty="0"/>
              <a:t> Asian Journal, Journal of basic and applied zoology etc.</a:t>
            </a:r>
          </a:p>
          <a:p>
            <a:r>
              <a:rPr lang="en-IN" sz="2500" dirty="0"/>
              <a:t>Publishes </a:t>
            </a:r>
            <a:r>
              <a:rPr lang="en-IN" sz="2500" dirty="0">
                <a:solidFill>
                  <a:srgbClr val="FF0000"/>
                </a:solidFill>
              </a:rPr>
              <a:t>specific area of a branch with specific scope</a:t>
            </a:r>
            <a:r>
              <a:rPr lang="en-IN" sz="2500" dirty="0"/>
              <a:t>: </a:t>
            </a:r>
            <a:r>
              <a:rPr lang="en-IN" sz="2500" dirty="0" err="1"/>
              <a:t>Eg</a:t>
            </a:r>
            <a:r>
              <a:rPr lang="en-IN" sz="2500" dirty="0"/>
              <a:t>. Journal of catalysis, Corrosion science, Aquatic </a:t>
            </a:r>
            <a:r>
              <a:rPr lang="en-IN" sz="2500" dirty="0" err="1"/>
              <a:t>botony</a:t>
            </a:r>
            <a:r>
              <a:rPr lang="en-IN" sz="2500" dirty="0"/>
              <a:t> etc.</a:t>
            </a:r>
          </a:p>
          <a:p>
            <a:r>
              <a:rPr lang="en-IN" sz="2500" dirty="0"/>
              <a:t>Publishes only </a:t>
            </a:r>
            <a:r>
              <a:rPr lang="en-IN" sz="2500" dirty="0">
                <a:solidFill>
                  <a:srgbClr val="FF0000"/>
                </a:solidFill>
              </a:rPr>
              <a:t>communications</a:t>
            </a:r>
            <a:r>
              <a:rPr lang="en-IN" sz="2500" dirty="0"/>
              <a:t>: </a:t>
            </a:r>
            <a:r>
              <a:rPr lang="en-IN" sz="2500" dirty="0" err="1"/>
              <a:t>Eg</a:t>
            </a:r>
            <a:r>
              <a:rPr lang="en-IN" sz="2500" dirty="0"/>
              <a:t>. </a:t>
            </a:r>
            <a:r>
              <a:rPr lang="en-IN" sz="2500" dirty="0" err="1"/>
              <a:t>Chemcomm</a:t>
            </a:r>
            <a:r>
              <a:rPr lang="en-IN" sz="2500" dirty="0"/>
              <a:t>, Physics letters A etc.</a:t>
            </a:r>
          </a:p>
          <a:p>
            <a:r>
              <a:rPr lang="en-IN" sz="2500" dirty="0"/>
              <a:t>Publishes only </a:t>
            </a:r>
            <a:r>
              <a:rPr lang="en-IN" sz="2500" dirty="0">
                <a:solidFill>
                  <a:srgbClr val="FF0000"/>
                </a:solidFill>
              </a:rPr>
              <a:t>reviews</a:t>
            </a:r>
            <a:r>
              <a:rPr lang="en-IN" sz="2500" dirty="0"/>
              <a:t>: </a:t>
            </a:r>
            <a:r>
              <a:rPr lang="en-IN" sz="2500" dirty="0" err="1"/>
              <a:t>Eg</a:t>
            </a:r>
            <a:r>
              <a:rPr lang="en-IN" sz="2500" dirty="0"/>
              <a:t>. Chemical review, Computer </a:t>
            </a:r>
            <a:r>
              <a:rPr lang="en-IN" sz="2500" dirty="0" err="1"/>
              <a:t>secience</a:t>
            </a:r>
            <a:r>
              <a:rPr lang="en-IN" sz="2500" dirty="0"/>
              <a:t> review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76ED61-B218-4A58-8D70-6A3889BC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25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7B978-F774-42D7-A7BD-673328E6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EC464E-14B3-4600-9136-9ACACFFE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212635"/>
          </a:xfrm>
        </p:spPr>
        <p:txBody>
          <a:bodyPr>
            <a:normAutofit/>
          </a:bodyPr>
          <a:lstStyle/>
          <a:p>
            <a:r>
              <a:rPr lang="en-IN" sz="2500" dirty="0"/>
              <a:t>To give an insight to the beginners for effective writing of an article and steps for publishing a research output.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B76C308-1E7B-4C7D-8A86-69769647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6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0C6F24-E2A8-49BB-98D7-25509E0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5136"/>
            <a:ext cx="10058400" cy="1609344"/>
          </a:xfrm>
        </p:spPr>
        <p:txBody>
          <a:bodyPr/>
          <a:lstStyle/>
          <a:p>
            <a:r>
              <a:rPr lang="en-IN" dirty="0"/>
              <a:t>Art of scientific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474837-215F-44AD-BC9B-19B74F8EF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3" y="2422405"/>
            <a:ext cx="10058400" cy="1713489"/>
          </a:xfrm>
        </p:spPr>
        <p:txBody>
          <a:bodyPr>
            <a:noAutofit/>
          </a:bodyPr>
          <a:lstStyle/>
          <a:p>
            <a:r>
              <a:rPr lang="en-IN" sz="2500" b="1" dirty="0">
                <a:solidFill>
                  <a:srgbClr val="0070C0"/>
                </a:solidFill>
              </a:rPr>
              <a:t>Title: </a:t>
            </a:r>
            <a:r>
              <a:rPr lang="en-IN" sz="2200" dirty="0"/>
              <a:t>Title of article should summarize the main theme of the research and reflects its contribution to theory.</a:t>
            </a:r>
          </a:p>
          <a:p>
            <a:r>
              <a:rPr lang="en-IN" sz="2500" b="1" dirty="0">
                <a:solidFill>
                  <a:srgbClr val="0070C0"/>
                </a:solidFill>
              </a:rPr>
              <a:t>Author name and affiliation:</a:t>
            </a:r>
            <a:r>
              <a:rPr lang="en-IN" sz="2500" b="1" dirty="0"/>
              <a:t> </a:t>
            </a:r>
            <a:r>
              <a:rPr lang="en-IN" sz="2200" dirty="0"/>
              <a:t>Author names and affiliation to be given.</a:t>
            </a:r>
          </a:p>
          <a:p>
            <a:pPr lvl="1"/>
            <a:r>
              <a:rPr lang="en-IN" sz="2200" dirty="0"/>
              <a:t> Multiple affiliations to be specified. </a:t>
            </a:r>
          </a:p>
          <a:p>
            <a:pPr lvl="1"/>
            <a:r>
              <a:rPr lang="en-IN" sz="2200" dirty="0"/>
              <a:t>Corresponding author to be provided.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834F42-E875-4F79-BCE0-C7A9642C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8</a:t>
            </a:fld>
            <a:endParaRPr lang="en-IN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7AF396B-1039-4642-9D38-BA39CFDD713A}"/>
              </a:ext>
            </a:extLst>
          </p:cNvPr>
          <p:cNvSpPr txBox="1">
            <a:spLocks/>
          </p:cNvSpPr>
          <p:nvPr/>
        </p:nvSpPr>
        <p:spPr>
          <a:xfrm>
            <a:off x="-7389" y="4424703"/>
            <a:ext cx="10058400" cy="221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500" b="1" dirty="0">
                <a:solidFill>
                  <a:srgbClr val="0070C0"/>
                </a:solidFill>
              </a:rPr>
              <a:t>Abstract:</a:t>
            </a:r>
            <a:r>
              <a:rPr lang="en-IN" sz="2500" b="1" dirty="0"/>
              <a:t> </a:t>
            </a:r>
            <a:r>
              <a:rPr lang="en-IN" sz="2200" dirty="0"/>
              <a:t>Known as summary</a:t>
            </a:r>
          </a:p>
          <a:p>
            <a:pPr lvl="1"/>
            <a:r>
              <a:rPr lang="en-IN" sz="2200" dirty="0"/>
              <a:t>100-150 words.</a:t>
            </a:r>
          </a:p>
          <a:p>
            <a:pPr lvl="1"/>
            <a:r>
              <a:rPr lang="en-IN" sz="2200" dirty="0"/>
              <a:t>Focus on scope, key problem, method, key findings and applications</a:t>
            </a:r>
          </a:p>
          <a:p>
            <a:r>
              <a:rPr lang="en-IN" sz="2500" b="1" dirty="0">
                <a:solidFill>
                  <a:srgbClr val="0070C0"/>
                </a:solidFill>
              </a:rPr>
              <a:t>Key words:</a:t>
            </a:r>
            <a:r>
              <a:rPr lang="en-IN" sz="2500" b="1" dirty="0"/>
              <a:t> </a:t>
            </a:r>
            <a:r>
              <a:rPr lang="en-IN" sz="2200" dirty="0"/>
              <a:t>Regarding the research.</a:t>
            </a:r>
          </a:p>
          <a:p>
            <a:pPr lvl="1"/>
            <a:r>
              <a:rPr lang="en-IN" sz="2200" dirty="0"/>
              <a:t>Important for searching online.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5C07198-4B13-48B4-8F96-812D32A607A4}"/>
              </a:ext>
            </a:extLst>
          </p:cNvPr>
          <p:cNvSpPr/>
          <p:nvPr/>
        </p:nvSpPr>
        <p:spPr>
          <a:xfrm>
            <a:off x="1064456" y="1375555"/>
            <a:ext cx="1006379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3500" dirty="0">
                <a:solidFill>
                  <a:prstClr val="black"/>
                </a:solidFill>
              </a:rPr>
              <a:t>Most articles have a structure of </a:t>
            </a:r>
            <a:r>
              <a:rPr lang="en-IN" sz="3500" dirty="0" err="1">
                <a:solidFill>
                  <a:srgbClr val="3333FF"/>
                </a:solidFill>
              </a:rPr>
              <a:t>IMRaD</a:t>
            </a:r>
            <a:r>
              <a:rPr lang="en-IN" sz="3500" dirty="0">
                <a:solidFill>
                  <a:prstClr val="black"/>
                </a:solidFill>
              </a:rPr>
              <a:t> and its variations</a:t>
            </a:r>
          </a:p>
        </p:txBody>
      </p:sp>
      <p:pic>
        <p:nvPicPr>
          <p:cNvPr id="8" name="Picture 7" descr="F:\Dr. Hina Siddiqui\Sir Malaysia ppt\peris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361" y="3582444"/>
            <a:ext cx="2707988" cy="321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22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33A8B-8A67-41E8-B617-F0CFC31A9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79" y="407962"/>
            <a:ext cx="10058400" cy="2082018"/>
          </a:xfrm>
        </p:spPr>
        <p:txBody>
          <a:bodyPr>
            <a:noAutofit/>
          </a:bodyPr>
          <a:lstStyle/>
          <a:p>
            <a:r>
              <a:rPr lang="en-IN" sz="2200" b="1" dirty="0">
                <a:solidFill>
                  <a:srgbClr val="0070C0"/>
                </a:solidFill>
              </a:rPr>
              <a:t>Introduction:</a:t>
            </a:r>
            <a:endParaRPr lang="en-IN" sz="2200" dirty="0"/>
          </a:p>
          <a:p>
            <a:pPr lvl="1"/>
            <a:r>
              <a:rPr lang="en-IN" sz="2200" dirty="0"/>
              <a:t>Importance of the problem</a:t>
            </a:r>
          </a:p>
          <a:p>
            <a:pPr lvl="1"/>
            <a:r>
              <a:rPr lang="en-IN" sz="2200" dirty="0"/>
              <a:t>Literature review and status of problem, limitations</a:t>
            </a:r>
          </a:p>
          <a:p>
            <a:pPr lvl="1"/>
            <a:r>
              <a:rPr lang="en-IN" sz="2200" dirty="0"/>
              <a:t>Need of present study, how it overcome present gap </a:t>
            </a:r>
          </a:p>
          <a:p>
            <a:pPr lvl="1"/>
            <a:r>
              <a:rPr lang="en-IN" sz="2200" dirty="0"/>
              <a:t>Objectives</a:t>
            </a:r>
          </a:p>
          <a:p>
            <a:pPr lvl="1"/>
            <a:r>
              <a:rPr lang="en-IN" sz="2200" dirty="0"/>
              <a:t>Additional statement that justify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D511DC-6C45-4A7B-A241-E2F8B14E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C2FC-28B4-4ED5-AA31-006571EDE982}" type="slidenum">
              <a:rPr lang="en-IN" smtClean="0"/>
              <a:t>9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042C381-91CD-44FC-A78B-648AD5672712}"/>
              </a:ext>
            </a:extLst>
          </p:cNvPr>
          <p:cNvSpPr/>
          <p:nvPr/>
        </p:nvSpPr>
        <p:spPr>
          <a:xfrm>
            <a:off x="954614" y="2725963"/>
            <a:ext cx="7038528" cy="1516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b="1" dirty="0">
                <a:solidFill>
                  <a:srgbClr val="0070C0"/>
                </a:solidFill>
              </a:rPr>
              <a:t>Methods:</a:t>
            </a:r>
            <a:r>
              <a:rPr lang="en-IN" sz="2200" dirty="0">
                <a:solidFill>
                  <a:srgbClr val="0070C0"/>
                </a:solidFill>
              </a:rPr>
              <a:t> </a:t>
            </a:r>
            <a:r>
              <a:rPr lang="en-IN" sz="2200" dirty="0">
                <a:solidFill>
                  <a:prstClr val="black"/>
                </a:solidFill>
              </a:rPr>
              <a:t>information about how the work has done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Helps one to reproduce results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Transparency in method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Novel method should be given in detail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F5B236A-8A4D-4554-9B99-CA8EC66B85CA}"/>
              </a:ext>
            </a:extLst>
          </p:cNvPr>
          <p:cNvSpPr/>
          <p:nvPr/>
        </p:nvSpPr>
        <p:spPr>
          <a:xfrm>
            <a:off x="954611" y="4372390"/>
            <a:ext cx="9410584" cy="227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b="1" dirty="0">
                <a:solidFill>
                  <a:srgbClr val="0070C0"/>
                </a:solidFill>
              </a:rPr>
              <a:t>Results:</a:t>
            </a:r>
            <a:r>
              <a:rPr lang="en-IN" sz="2200" b="1" dirty="0">
                <a:solidFill>
                  <a:prstClr val="black"/>
                </a:solidFill>
              </a:rPr>
              <a:t> </a:t>
            </a:r>
            <a:r>
              <a:rPr lang="en-IN" sz="2200" dirty="0">
                <a:solidFill>
                  <a:prstClr val="black"/>
                </a:solidFill>
              </a:rPr>
              <a:t>Evidence to support objectives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Represent by figure, table or text</a:t>
            </a:r>
          </a:p>
          <a:p>
            <a:pPr lvl="2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Table helps in showing raw or processed data</a:t>
            </a:r>
          </a:p>
          <a:p>
            <a:pPr lvl="2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Figure helps in showing overall trend and comparison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Figures must be self explanatory</a:t>
            </a:r>
          </a:p>
          <a:p>
            <a:pPr lvl="1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</a:rPr>
              <a:t>Do not include too much data in  figure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5322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658143</TotalTime>
  <Words>923</Words>
  <Application>Microsoft Office PowerPoint</Application>
  <PresentationFormat>Custom</PresentationFormat>
  <Paragraphs>140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Wood Type</vt:lpstr>
      <vt:lpstr>Research article writing</vt:lpstr>
      <vt:lpstr>OUTLINE OF PRESENTATION</vt:lpstr>
      <vt:lpstr>Why publish and what are the difficulties?</vt:lpstr>
      <vt:lpstr>Why publish and what are the difficulties?</vt:lpstr>
      <vt:lpstr>Type of articles</vt:lpstr>
      <vt:lpstr>Journal types</vt:lpstr>
      <vt:lpstr>Objectives</vt:lpstr>
      <vt:lpstr>Art of scientific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SARAVANA KUMAR S</dc:creator>
  <cp:lastModifiedBy>ss</cp:lastModifiedBy>
  <cp:revision>76</cp:revision>
  <dcterms:created xsi:type="dcterms:W3CDTF">2017-12-04T12:08:43Z</dcterms:created>
  <dcterms:modified xsi:type="dcterms:W3CDTF">2017-02-02T17:31:33Z</dcterms:modified>
</cp:coreProperties>
</file>